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91" r:id="rId4"/>
    <p:sldId id="292" r:id="rId5"/>
    <p:sldId id="265" r:id="rId6"/>
    <p:sldId id="271" r:id="rId7"/>
    <p:sldId id="273" r:id="rId8"/>
    <p:sldId id="293" r:id="rId9"/>
    <p:sldId id="276" r:id="rId10"/>
    <p:sldId id="272" r:id="rId11"/>
    <p:sldId id="275" r:id="rId12"/>
    <p:sldId id="274" r:id="rId13"/>
    <p:sldId id="298" r:id="rId14"/>
    <p:sldId id="299" r:id="rId15"/>
    <p:sldId id="300" r:id="rId16"/>
    <p:sldId id="301" r:id="rId17"/>
    <p:sldId id="302" r:id="rId18"/>
    <p:sldId id="303" r:id="rId19"/>
    <p:sldId id="304" r:id="rId20"/>
    <p:sldId id="287" r:id="rId21"/>
    <p:sldId id="305" r:id="rId22"/>
    <p:sldId id="288" r:id="rId23"/>
    <p:sldId id="306" r:id="rId24"/>
    <p:sldId id="289" r:id="rId25"/>
    <p:sldId id="290"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70" d="100"/>
          <a:sy n="7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3DD8BC6A-1A0E-4A37-8496-DCF8F699FF5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D8BC6A-1A0E-4A37-8496-DCF8F699FF5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D8BC6A-1A0E-4A37-8496-DCF8F699FF5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D8BC6A-1A0E-4A37-8496-DCF8F699FF5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D8BC6A-1A0E-4A37-8496-DCF8F699FF5A}"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D8BC6A-1A0E-4A37-8496-DCF8F699FF5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DD8BC6A-1A0E-4A37-8496-DCF8F699FF5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8" name="Espace réservé du numéro de diapositive 7"/>
          <p:cNvSpPr>
            <a:spLocks noGrp="1"/>
          </p:cNvSpPr>
          <p:nvPr>
            <p:ph type="sldNum" sz="quarter" idx="11"/>
          </p:nvPr>
        </p:nvSpPr>
        <p:spPr/>
        <p:txBody>
          <a:bodyPr/>
          <a:lstStyle/>
          <a:p>
            <a:fld id="{3DD8BC6A-1A0E-4A37-8496-DCF8F699FF5A}"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DD8BC6A-1A0E-4A37-8496-DCF8F699FF5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FF8BF9FB-9FDE-4205-A1F2-B66D88593F70}" type="datetimeFigureOut">
              <a:rPr lang="fr-FR" smtClean="0"/>
              <a:pPr/>
              <a:t>10/10/2012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3DD8BC6A-1A0E-4A37-8496-DCF8F699FF5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FF8BF9FB-9FDE-4205-A1F2-B66D88593F70}" type="datetimeFigureOut">
              <a:rPr lang="fr-FR" smtClean="0"/>
              <a:pPr/>
              <a:t>10/10/2012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D8BC6A-1A0E-4A37-8496-DCF8F699FF5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t="-2000" r="-2000" b="-3000"/>
          </a:stretch>
        </a:blipFill>
        <a:effectLst/>
      </p:bgPr>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FF8BF9FB-9FDE-4205-A1F2-B66D88593F70}" type="datetimeFigureOut">
              <a:rPr lang="fr-FR" smtClean="0"/>
              <a:pPr/>
              <a:t>10/10/2012</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DD8BC6A-1A0E-4A37-8496-DCF8F699FF5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griot.net/txt/plateau/plateau.php"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olats.org/livresetudes/basiques/litteraturenumerique/1_basiquesLN.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L’écrit à l’Écran</a:t>
            </a:r>
            <a:endParaRPr lang="fr-FR" dirty="0"/>
          </a:p>
        </p:txBody>
      </p:sp>
      <p:sp>
        <p:nvSpPr>
          <p:cNvPr id="3" name="Sous-titre 2"/>
          <p:cNvSpPr>
            <a:spLocks noGrp="1"/>
          </p:cNvSpPr>
          <p:nvPr>
            <p:ph type="subTitle" idx="1"/>
          </p:nvPr>
        </p:nvSpPr>
        <p:spPr/>
        <p:txBody>
          <a:bodyPr/>
          <a:lstStyle/>
          <a:p>
            <a:r>
              <a:rPr lang="fr-FR" dirty="0" smtClean="0"/>
              <a:t>De la matérialité des œuvres hypermédiatiques</a:t>
            </a:r>
            <a:endParaRPr lang="fr-FR" dirty="0"/>
          </a:p>
        </p:txBody>
      </p:sp>
      <p:sp>
        <p:nvSpPr>
          <p:cNvPr id="4" name="Rectangle 3"/>
          <p:cNvSpPr/>
          <p:nvPr/>
        </p:nvSpPr>
        <p:spPr>
          <a:xfrm>
            <a:off x="467545" y="620689"/>
            <a:ext cx="1944215" cy="400110"/>
          </a:xfrm>
          <a:prstGeom prst="rect">
            <a:avLst/>
          </a:prstGeom>
          <a:noFill/>
        </p:spPr>
        <p:txBody>
          <a:bodyPr wrap="square" lIns="91440" tIns="45720" rIns="91440" bIns="45720">
            <a:spAutoFit/>
          </a:bodyPr>
          <a:lstStyle/>
          <a:p>
            <a:pPr algn="ctr"/>
            <a:r>
              <a:rPr lang="fr-FR" sz="2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Anaïs Guilet</a:t>
            </a:r>
            <a:endParaRPr lang="fr-FR" sz="2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7467600" cy="940966"/>
          </a:xfrm>
        </p:spPr>
        <p:txBody>
          <a:bodyPr/>
          <a:lstStyle/>
          <a:p>
            <a:r>
              <a:rPr lang="fr-FR" dirty="0" smtClean="0"/>
              <a:t>Hypertexte</a:t>
            </a:r>
            <a:endParaRPr lang="fr-FR" dirty="0"/>
          </a:p>
        </p:txBody>
      </p:sp>
      <p:sp>
        <p:nvSpPr>
          <p:cNvPr id="3" name="Espace réservé du contenu 2"/>
          <p:cNvSpPr>
            <a:spLocks noGrp="1"/>
          </p:cNvSpPr>
          <p:nvPr>
            <p:ph idx="1"/>
          </p:nvPr>
        </p:nvSpPr>
        <p:spPr>
          <a:xfrm>
            <a:off x="457200" y="1600201"/>
            <a:ext cx="8147248" cy="3917031"/>
          </a:xfrm>
        </p:spPr>
        <p:txBody>
          <a:bodyPr>
            <a:normAutofit fontScale="92500" lnSpcReduction="10000"/>
          </a:bodyPr>
          <a:lstStyle/>
          <a:p>
            <a:pPr lvl="0"/>
            <a:r>
              <a:rPr lang="fr-FR" dirty="0" smtClean="0"/>
              <a:t>« Un texte composé de blocs de mots (ou images), liés électroniquement par de multiples chemins, chaînes, ou pistes, dans une textualité ouverte, sans cesse inachevée » (notre traduction) </a:t>
            </a:r>
          </a:p>
          <a:p>
            <a:r>
              <a:rPr lang="en-US" dirty="0" smtClean="0"/>
              <a:t>George P. Landow, </a:t>
            </a:r>
            <a:r>
              <a:rPr lang="en-US" i="1" dirty="0" smtClean="0"/>
              <a:t>Hypertext 2.0 –The Convergence of Contemporary Critical Theory and Technology</a:t>
            </a:r>
            <a:r>
              <a:rPr lang="en-US" dirty="0" smtClean="0"/>
              <a:t>, The John Hopkins University Press, Baltimore &amp; London, 1997, p.3. </a:t>
            </a:r>
            <a:endParaRPr lang="fr-FR" dirty="0" smtClean="0"/>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1"/>
            <a:ext cx="8075240" cy="4968551"/>
          </a:xfrm>
        </p:spPr>
        <p:txBody>
          <a:bodyPr>
            <a:normAutofit/>
          </a:bodyPr>
          <a:lstStyle/>
          <a:p>
            <a:pPr marL="0" indent="0">
              <a:buNone/>
            </a:pPr>
            <a:r>
              <a:rPr lang="fr-FR" dirty="0" smtClean="0"/>
              <a:t>« Le lien est fondamental en ce qui concerne l’hypertexte, tout particulièrement parce qu’il contraste avec le monde de l’imprimé » (N.T.)</a:t>
            </a:r>
          </a:p>
          <a:p>
            <a:pPr marL="0" indent="0">
              <a:buNone/>
            </a:pPr>
            <a:endParaRPr lang="fr-FR" dirty="0" smtClean="0"/>
          </a:p>
          <a:p>
            <a:pPr marL="0" indent="0">
              <a:buNone/>
            </a:pPr>
            <a:r>
              <a:rPr lang="fr-FR" dirty="0" smtClean="0"/>
              <a:t>George P Landow, « </a:t>
            </a:r>
            <a:r>
              <a:rPr lang="fr-FR" dirty="0" err="1" smtClean="0"/>
              <a:t>What’s</a:t>
            </a:r>
            <a:r>
              <a:rPr lang="fr-FR" dirty="0" smtClean="0"/>
              <a:t> a </a:t>
            </a:r>
            <a:r>
              <a:rPr lang="fr-FR" dirty="0" err="1" smtClean="0"/>
              <a:t>critic</a:t>
            </a:r>
            <a:r>
              <a:rPr lang="fr-FR" dirty="0" smtClean="0"/>
              <a:t> to do ? </a:t>
            </a:r>
            <a:r>
              <a:rPr lang="en-GB" dirty="0" smtClean="0"/>
              <a:t>Critical theory in the age of Hypertext » </a:t>
            </a:r>
            <a:r>
              <a:rPr lang="en-GB" i="1" dirty="0" smtClean="0"/>
              <a:t>Hyper/Text/Theory</a:t>
            </a:r>
            <a:r>
              <a:rPr lang="en-GB" dirty="0" smtClean="0"/>
              <a:t>, </a:t>
            </a:r>
            <a:r>
              <a:rPr lang="en-GB" dirty="0" err="1" smtClean="0"/>
              <a:t>Sldr</a:t>
            </a:r>
            <a:r>
              <a:rPr lang="en-GB" dirty="0" smtClean="0"/>
              <a:t>. George P. Landow, The John Hopkins University Press, Baltimore and London, 1994, p.6.</a:t>
            </a:r>
            <a:endParaRPr lang="fr-FR" dirty="0" smtClean="0"/>
          </a:p>
          <a:p>
            <a:pPr marL="0" indent="0"/>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2123728" y="1600200"/>
            <a:ext cx="5801072" cy="4525963"/>
          </a:xfrm>
        </p:spPr>
        <p:txBody>
          <a:bodyPr/>
          <a:lstStyle/>
          <a:p>
            <a:r>
              <a:rPr lang="fr-FR" dirty="0" smtClean="0"/>
              <a:t>Interactivité</a:t>
            </a:r>
          </a:p>
          <a:p>
            <a:r>
              <a:rPr lang="fr-FR" dirty="0" smtClean="0"/>
              <a:t>Non-linéarité, parcours, choix</a:t>
            </a:r>
          </a:p>
          <a:p>
            <a:r>
              <a:rPr lang="fr-FR" dirty="0" smtClean="0"/>
              <a:t>Aspects multimédias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1600" dirty="0" smtClean="0"/>
              <a:t> Griot, Fred (2007) </a:t>
            </a:r>
            <a:r>
              <a:rPr lang="fr-FR" sz="1600" i="1" dirty="0" smtClean="0"/>
              <a:t>plateau. quelque chose d'autre que de la littérature</a:t>
            </a:r>
            <a:r>
              <a:rPr lang="fr-FR" sz="1600" dirty="0" smtClean="0"/>
              <a:t>. En ligne: </a:t>
            </a:r>
            <a:r>
              <a:rPr lang="fr-FR" sz="1600" u="sng" dirty="0" smtClean="0">
                <a:hlinkClick r:id="rId2"/>
              </a:rPr>
              <a:t>http://www.fgriot.net/txt/plateau/plateau.php</a:t>
            </a:r>
            <a:r>
              <a:rPr lang="fr-FR" sz="1600" dirty="0" smtClean="0"/>
              <a:t> (consulté le 24 novembre 2009)</a:t>
            </a:r>
            <a:endParaRPr lang="fr-FR" sz="1600" dirty="0"/>
          </a:p>
        </p:txBody>
      </p:sp>
      <p:sp>
        <p:nvSpPr>
          <p:cNvPr id="3" name="Espace réservé du contenu 2"/>
          <p:cNvSpPr>
            <a:spLocks noGrp="1"/>
          </p:cNvSpPr>
          <p:nvPr>
            <p:ph idx="1"/>
          </p:nvPr>
        </p:nvSpPr>
        <p:spPr/>
        <p:txBody>
          <a:bodyPr/>
          <a:lstStyle/>
          <a:p>
            <a:pPr>
              <a:buNone/>
            </a:pPr>
            <a:r>
              <a:rPr lang="fr-FR" dirty="0" smtClean="0"/>
              <a:t>    « le mot "</a:t>
            </a:r>
            <a:r>
              <a:rPr lang="fr-FR" dirty="0" err="1" smtClean="0"/>
              <a:t>lang</a:t>
            </a:r>
            <a:r>
              <a:rPr lang="fr-FR" dirty="0" smtClean="0"/>
              <a:t>" par exemple, comment le dire. le dire comme à plat, cru, net, abandonné, brut. juste sorti de la bouche. avec sa force et dose d’énergie intrinsèque. une parole blanche. une parole lâchée qu’elle. que la </a:t>
            </a:r>
            <a:r>
              <a:rPr lang="fr-FR" dirty="0" err="1" smtClean="0"/>
              <a:t>lang</a:t>
            </a:r>
            <a:r>
              <a:rPr lang="fr-FR" dirty="0" smtClean="0"/>
              <a:t>. sans en rajouter. sans rien rajouter. Nette dire comme ça. »</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7467600" cy="796950"/>
          </a:xfrm>
        </p:spPr>
        <p:txBody>
          <a:bodyPr>
            <a:normAutofit fontScale="90000"/>
          </a:bodyPr>
          <a:lstStyle/>
          <a:p>
            <a:r>
              <a:rPr lang="fr-FR" sz="2800" dirty="0" smtClean="0"/>
              <a:t>Aarseth, </a:t>
            </a:r>
            <a:r>
              <a:rPr lang="fr-FR" sz="2800" dirty="0" err="1" smtClean="0"/>
              <a:t>Espen</a:t>
            </a:r>
            <a:r>
              <a:rPr lang="fr-FR" sz="2800" dirty="0" smtClean="0"/>
              <a:t> J. </a:t>
            </a:r>
            <a:r>
              <a:rPr lang="fr-FR" sz="2800" i="1" dirty="0" err="1" smtClean="0"/>
              <a:t>Cybertext</a:t>
            </a:r>
            <a:r>
              <a:rPr lang="fr-FR" sz="2800" i="1" dirty="0" smtClean="0"/>
              <a:t>  : Perspectives on </a:t>
            </a:r>
            <a:r>
              <a:rPr lang="fr-FR" sz="2800" i="1" dirty="0" err="1" smtClean="0"/>
              <a:t>Ergodic</a:t>
            </a:r>
            <a:r>
              <a:rPr lang="fr-FR" sz="2800" i="1" dirty="0" smtClean="0"/>
              <a:t> </a:t>
            </a:r>
            <a:r>
              <a:rPr lang="fr-FR" sz="2800" i="1" dirty="0" err="1" smtClean="0"/>
              <a:t>Literature</a:t>
            </a:r>
            <a:r>
              <a:rPr lang="fr-FR" sz="2800" dirty="0" smtClean="0"/>
              <a:t>. Baltimore (Md.); Londres : J. Hopkins, 1997, p. 15.</a:t>
            </a:r>
            <a:endParaRPr lang="fr-FR" sz="2800" dirty="0"/>
          </a:p>
        </p:txBody>
      </p:sp>
      <p:sp>
        <p:nvSpPr>
          <p:cNvPr id="3" name="Espace réservé du contenu 2"/>
          <p:cNvSpPr>
            <a:spLocks noGrp="1"/>
          </p:cNvSpPr>
          <p:nvPr>
            <p:ph idx="1"/>
          </p:nvPr>
        </p:nvSpPr>
        <p:spPr>
          <a:xfrm>
            <a:off x="457200" y="1600201"/>
            <a:ext cx="8147248" cy="3917032"/>
          </a:xfrm>
        </p:spPr>
        <p:txBody>
          <a:bodyPr>
            <a:normAutofit fontScale="92500" lnSpcReduction="20000"/>
          </a:bodyPr>
          <a:lstStyle/>
          <a:p>
            <a:pPr>
              <a:buNone/>
            </a:pPr>
            <a:r>
              <a:rPr lang="en-GB" dirty="0" smtClean="0"/>
              <a:t>“The written, or rather the printed, text has been the privileged form, and the potentially disruptive effects of media transitions have seldom been an issue, unlike semantic transitions such as language translation or </a:t>
            </a:r>
            <a:r>
              <a:rPr lang="en-GB" dirty="0" err="1" smtClean="0"/>
              <a:t>intertextual</a:t>
            </a:r>
            <a:r>
              <a:rPr lang="en-GB" dirty="0" smtClean="0"/>
              <a:t> practices. At this point, in the age of the dual </a:t>
            </a:r>
            <a:r>
              <a:rPr lang="en-US" dirty="0" smtClean="0"/>
              <a:t>ontology</a:t>
            </a:r>
            <a:r>
              <a:rPr lang="en-GB" dirty="0" smtClean="0"/>
              <a:t> of everyday </a:t>
            </a:r>
            <a:r>
              <a:rPr lang="en-GB" dirty="0" err="1" smtClean="0"/>
              <a:t>textuality</a:t>
            </a:r>
            <a:r>
              <a:rPr lang="en-GB" dirty="0" smtClean="0"/>
              <a:t> (screen or paper), this ideological blindness is no longer possible, and so we have to ask an old question in a new context: What is a text?”</a:t>
            </a:r>
            <a:endParaRPr lang="fr-FR"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Katherine N. </a:t>
            </a:r>
            <a:r>
              <a:rPr lang="fr-FR" dirty="0" smtClean="0"/>
              <a:t>Hayles</a:t>
            </a:r>
            <a:endParaRPr lang="fr-FR" dirty="0"/>
          </a:p>
        </p:txBody>
      </p:sp>
      <p:sp>
        <p:nvSpPr>
          <p:cNvPr id="3" name="Espace réservé du contenu 2"/>
          <p:cNvSpPr>
            <a:spLocks noGrp="1"/>
          </p:cNvSpPr>
          <p:nvPr>
            <p:ph idx="1"/>
          </p:nvPr>
        </p:nvSpPr>
        <p:spPr/>
        <p:txBody>
          <a:bodyPr/>
          <a:lstStyle/>
          <a:p>
            <a:endParaRPr lang="fr-FR" dirty="0" smtClean="0"/>
          </a:p>
          <a:p>
            <a:r>
              <a:rPr lang="en-US" dirty="0" smtClean="0"/>
              <a:t>« the medium construct the work and the work construct the medium », </a:t>
            </a:r>
            <a:r>
              <a:rPr lang="en-US" i="1" dirty="0" smtClean="0"/>
              <a:t>Writing Machine</a:t>
            </a:r>
            <a:r>
              <a:rPr lang="en-US" dirty="0" smtClean="0"/>
              <a:t>s. Cambridge (Mass.) ; </a:t>
            </a:r>
            <a:r>
              <a:rPr lang="en-US" dirty="0" err="1" smtClean="0"/>
              <a:t>Londres</a:t>
            </a:r>
            <a:r>
              <a:rPr lang="en-US" dirty="0" smtClean="0"/>
              <a:t> : MIT Press, 2002.p. 6.</a:t>
            </a:r>
            <a:endParaRPr lang="fr-FR" dirty="0" smtClean="0"/>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000" dirty="0" smtClean="0"/>
              <a:t>Hayles, Katherine N.. “Print Is Flat, Code Is Deep : The Importance of Media-Specific Analysis”. </a:t>
            </a:r>
            <a:r>
              <a:rPr lang="en-US" sz="2000" i="1" dirty="0" smtClean="0"/>
              <a:t>Poetics Today</a:t>
            </a:r>
            <a:r>
              <a:rPr lang="en-US" sz="2000" dirty="0" smtClean="0"/>
              <a:t> 25.1, 2004, p. 67.</a:t>
            </a:r>
            <a:endParaRPr lang="fr-FR" sz="2000" dirty="0"/>
          </a:p>
        </p:txBody>
      </p:sp>
      <p:sp>
        <p:nvSpPr>
          <p:cNvPr id="3" name="Espace réservé du contenu 2"/>
          <p:cNvSpPr>
            <a:spLocks noGrp="1"/>
          </p:cNvSpPr>
          <p:nvPr>
            <p:ph idx="1"/>
          </p:nvPr>
        </p:nvSpPr>
        <p:spPr>
          <a:xfrm>
            <a:off x="457200" y="1412777"/>
            <a:ext cx="8003232" cy="4176464"/>
          </a:xfrm>
        </p:spPr>
        <p:txBody>
          <a:bodyPr>
            <a:normAutofit fontScale="70000" lnSpcReduction="20000"/>
          </a:bodyPr>
          <a:lstStyle/>
          <a:p>
            <a:r>
              <a:rPr lang="en-US" dirty="0" smtClean="0"/>
              <a:t>“Lulled into somnolence by five hundred years of print, literary analysis should awaken to the importance of media-specific analysis, a mode of critical attention which recognizes that all texts are instantiated and that the nature of the medium in which they are instantiated matters. (….) Materiality is </a:t>
            </a:r>
            <a:r>
              <a:rPr lang="en-US" dirty="0" err="1" smtClean="0"/>
              <a:t>reconceptualized</a:t>
            </a:r>
            <a:r>
              <a:rPr lang="en-US" dirty="0" smtClean="0"/>
              <a:t> as the interplay between a text's physical characteristics and its signifying strategies, a move that entwines instantiation and signification at the outset. This definition opens the possibility of considering texts as embodied entities while still maintaining a central focus on interpretation. It makes materiality an emergent property, so that it cannot be specified in advance, as if it were a pre-given entity. Rather, materiality is open to debate and interpretation, ensuring that discussions about the text's "meaning" will also take into account its physical specificity as well.”</a:t>
            </a:r>
            <a:endParaRPr lang="fr-FR" dirty="0" smtClean="0"/>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dirty="0" smtClean="0"/>
              <a:t>Hayles, Katherine N..</a:t>
            </a:r>
            <a:r>
              <a:rPr lang="en-US" sz="3200" i="1" dirty="0" smtClean="0"/>
              <a:t>Writing Machine</a:t>
            </a:r>
            <a:r>
              <a:rPr lang="en-US" sz="3200" dirty="0" smtClean="0"/>
              <a:t>s. </a:t>
            </a:r>
            <a:r>
              <a:rPr lang="en-US" sz="3200" i="1" dirty="0" smtClean="0"/>
              <a:t>Op. cit.,</a:t>
            </a:r>
            <a:r>
              <a:rPr lang="en-US" sz="3200" dirty="0" smtClean="0"/>
              <a:t> p. 25.</a:t>
            </a:r>
            <a:endParaRPr lang="fr-FR" sz="3200" dirty="0"/>
          </a:p>
        </p:txBody>
      </p:sp>
      <p:sp>
        <p:nvSpPr>
          <p:cNvPr id="3" name="Espace réservé du contenu 2"/>
          <p:cNvSpPr>
            <a:spLocks noGrp="1"/>
          </p:cNvSpPr>
          <p:nvPr>
            <p:ph idx="1"/>
          </p:nvPr>
        </p:nvSpPr>
        <p:spPr/>
        <p:txBody>
          <a:bodyPr/>
          <a:lstStyle/>
          <a:p>
            <a:r>
              <a:rPr lang="en-GB" dirty="0" smtClean="0"/>
              <a:t>Technotexte= “When a literary work interrogates the inscription technology that produces it, it mobilizes reflexive loops between its imaginative word and the material apparatus embodying that creation as a physical presence.”</a:t>
            </a:r>
            <a:endParaRPr lang="fr-FR" dirty="0" smtClean="0"/>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2400" dirty="0" smtClean="0"/>
              <a:t>Hayles, Katherine N.. “Print Is Flat, Code Is Deep : The Importance of Media-Specific Analysis”. </a:t>
            </a:r>
            <a:r>
              <a:rPr lang="en-US" sz="2400" i="1" dirty="0" smtClean="0"/>
              <a:t>Op. cit.,</a:t>
            </a:r>
            <a:r>
              <a:rPr lang="en-US" sz="2400" dirty="0" smtClean="0"/>
              <a:t> p. 72.</a:t>
            </a:r>
            <a:endParaRPr lang="fr-FR" sz="2400" dirty="0"/>
          </a:p>
        </p:txBody>
      </p:sp>
      <p:sp>
        <p:nvSpPr>
          <p:cNvPr id="3" name="Espace réservé du contenu 2"/>
          <p:cNvSpPr>
            <a:spLocks noGrp="1"/>
          </p:cNvSpPr>
          <p:nvPr>
            <p:ph idx="1"/>
          </p:nvPr>
        </p:nvSpPr>
        <p:spPr>
          <a:xfrm>
            <a:off x="457200" y="1340769"/>
            <a:ext cx="7467600" cy="4176464"/>
          </a:xfrm>
        </p:spPr>
        <p:txBody>
          <a:bodyPr>
            <a:normAutofit fontScale="92500" lnSpcReduction="20000"/>
          </a:bodyPr>
          <a:lstStyle/>
          <a:p>
            <a:pPr>
              <a:buNone/>
            </a:pPr>
            <a:r>
              <a:rPr lang="en-US" dirty="0" smtClean="0"/>
              <a:t>“In this view of materiality, it is not merely an inert collection of physical properties but a dynamic quality that emerges from the interplay between the text as a physical artifact, its conceptual content, and the interpretive activities of readers and writers. Materiality thus cannot be specified in advance; rather, it occupies a borderland —or better, performs as connective tissue— joining the physical and mental, the artifact and the user.”</a:t>
            </a:r>
            <a:endParaRPr lang="fr-FR" dirty="0" smtClean="0"/>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147248" cy="940966"/>
          </a:xfrm>
        </p:spPr>
        <p:txBody>
          <a:bodyPr>
            <a:noAutofit/>
          </a:bodyPr>
          <a:lstStyle/>
          <a:p>
            <a:r>
              <a:rPr lang="en-US" sz="2400" dirty="0" smtClean="0"/>
              <a:t>Archibald, Samuel. </a:t>
            </a:r>
            <a:r>
              <a:rPr lang="en-US" sz="2400" i="1" dirty="0" smtClean="0"/>
              <a:t>Le </a:t>
            </a:r>
            <a:r>
              <a:rPr lang="en-US" sz="2400" i="1" dirty="0" err="1" smtClean="0"/>
              <a:t>texte</a:t>
            </a:r>
            <a:r>
              <a:rPr lang="en-US" sz="2400" i="1" dirty="0" smtClean="0"/>
              <a:t> et la technique, la lecture à </a:t>
            </a:r>
            <a:r>
              <a:rPr lang="en-US" sz="2400" i="1" dirty="0" err="1" smtClean="0"/>
              <a:t>l’heure</a:t>
            </a:r>
            <a:r>
              <a:rPr lang="en-US" sz="2400" i="1" dirty="0" smtClean="0"/>
              <a:t> des </a:t>
            </a:r>
            <a:r>
              <a:rPr lang="en-US" sz="2400" i="1" dirty="0" err="1" smtClean="0"/>
              <a:t>médias</a:t>
            </a:r>
            <a:r>
              <a:rPr lang="en-US" sz="2400" i="1" dirty="0" smtClean="0"/>
              <a:t> </a:t>
            </a:r>
            <a:r>
              <a:rPr lang="en-US" sz="2400" i="1" dirty="0" err="1" smtClean="0"/>
              <a:t>numériques</a:t>
            </a:r>
            <a:r>
              <a:rPr lang="en-US" sz="2400" dirty="0" smtClean="0"/>
              <a:t>. </a:t>
            </a:r>
            <a:r>
              <a:rPr lang="en-US" sz="2400" i="1" dirty="0" smtClean="0"/>
              <a:t>Montréal: </a:t>
            </a:r>
            <a:r>
              <a:rPr lang="en-US" sz="2400" i="1" dirty="0" err="1" smtClean="0"/>
              <a:t>Quartanier</a:t>
            </a:r>
            <a:r>
              <a:rPr lang="en-US" sz="2400" i="1" dirty="0" smtClean="0"/>
              <a:t>, 2009</a:t>
            </a:r>
            <a:r>
              <a:rPr lang="en-US" sz="2400" dirty="0" smtClean="0"/>
              <a:t>, p. 89-90.</a:t>
            </a:r>
            <a:endParaRPr lang="fr-FR" sz="2400" dirty="0"/>
          </a:p>
        </p:txBody>
      </p:sp>
      <p:sp>
        <p:nvSpPr>
          <p:cNvPr id="3" name="Espace réservé du contenu 2"/>
          <p:cNvSpPr>
            <a:spLocks noGrp="1"/>
          </p:cNvSpPr>
          <p:nvPr>
            <p:ph idx="1"/>
          </p:nvPr>
        </p:nvSpPr>
        <p:spPr>
          <a:xfrm>
            <a:off x="457200" y="1600201"/>
            <a:ext cx="7467600" cy="3917032"/>
          </a:xfrm>
        </p:spPr>
        <p:txBody>
          <a:bodyPr/>
          <a:lstStyle/>
          <a:p>
            <a:pPr>
              <a:buNone/>
            </a:pPr>
            <a:r>
              <a:rPr lang="fr-FR" dirty="0" smtClean="0"/>
              <a:t> « Il n’y a pas plus de pensée pure que de langage pur, si par « pur » on entend a-médiatique. Toute pensée est influencée par les techniques qui modulent et modèlent l’expérience : la parole et l’image, l’écrit et l’écran, etc.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endParaRPr lang="fr-FR"/>
          </a:p>
        </p:txBody>
      </p:sp>
      <p:sp>
        <p:nvSpPr>
          <p:cNvPr id="8" name="Espace réservé du contenu 7"/>
          <p:cNvSpPr>
            <a:spLocks noGrp="1"/>
          </p:cNvSpPr>
          <p:nvPr>
            <p:ph sz="half" idx="1"/>
          </p:nvPr>
        </p:nvSpPr>
        <p:spPr/>
        <p:txBody>
          <a:bodyPr/>
          <a:lstStyle/>
          <a:p>
            <a:endParaRPr lang="fr-FR"/>
          </a:p>
        </p:txBody>
      </p:sp>
      <p:sp>
        <p:nvSpPr>
          <p:cNvPr id="9" name="Espace réservé du contenu 8"/>
          <p:cNvSpPr>
            <a:spLocks noGrp="1"/>
          </p:cNvSpPr>
          <p:nvPr>
            <p:ph sz="half" idx="2"/>
          </p:nvPr>
        </p:nvSpPr>
        <p:spPr/>
        <p:txBody>
          <a:bodyPr/>
          <a:lstStyle/>
          <a:p>
            <a:endParaRPr lang="fr-FR" dirty="0"/>
          </a:p>
        </p:txBody>
      </p:sp>
      <p:pic>
        <p:nvPicPr>
          <p:cNvPr id="6" name="Picture 2"/>
          <p:cNvPicPr>
            <a:picLocks noChangeAspect="1" noChangeArrowheads="1"/>
          </p:cNvPicPr>
          <p:nvPr/>
        </p:nvPicPr>
        <p:blipFill>
          <a:blip r:embed="rId2" cstate="print"/>
          <a:srcRect/>
          <a:stretch>
            <a:fillRect/>
          </a:stretch>
        </p:blipFill>
        <p:spPr bwMode="auto">
          <a:xfrm>
            <a:off x="467544" y="548680"/>
            <a:ext cx="4173855" cy="3024336"/>
          </a:xfrm>
          <a:prstGeom prst="rect">
            <a:avLst/>
          </a:prstGeom>
          <a:noFill/>
          <a:ln w="9525">
            <a:noFill/>
            <a:miter lim="800000"/>
            <a:headEnd/>
            <a:tailEnd/>
          </a:ln>
        </p:spPr>
      </p:pic>
      <p:pic>
        <p:nvPicPr>
          <p:cNvPr id="2050" name="Picture 2" descr="http://1.bp.blogspot.com/-7XMCSGomr7k/T_sIIZKoIFI/AAAAAAAAD8M/bQ7Engihx-E/s640/2816021093_c06decbc04.jpg"/>
          <p:cNvPicPr>
            <a:picLocks noChangeAspect="1" noChangeArrowheads="1"/>
          </p:cNvPicPr>
          <p:nvPr/>
        </p:nvPicPr>
        <p:blipFill>
          <a:blip r:embed="rId3" cstate="print"/>
          <a:srcRect/>
          <a:stretch>
            <a:fillRect/>
          </a:stretch>
        </p:blipFill>
        <p:spPr bwMode="auto">
          <a:xfrm>
            <a:off x="4231234" y="2708920"/>
            <a:ext cx="4373213" cy="263691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548680"/>
            <a:ext cx="7467600" cy="796950"/>
          </a:xfrm>
        </p:spPr>
        <p:txBody>
          <a:bodyPr/>
          <a:lstStyle/>
          <a:p>
            <a:endParaRPr lang="fr-FR" dirty="0"/>
          </a:p>
        </p:txBody>
      </p:sp>
      <p:sp>
        <p:nvSpPr>
          <p:cNvPr id="6" name="Espace réservé du contenu 5"/>
          <p:cNvSpPr>
            <a:spLocks noGrp="1"/>
          </p:cNvSpPr>
          <p:nvPr>
            <p:ph idx="1"/>
          </p:nvPr>
        </p:nvSpPr>
        <p:spPr>
          <a:xfrm>
            <a:off x="457200" y="1412776"/>
            <a:ext cx="8147248" cy="4104456"/>
          </a:xfrm>
        </p:spPr>
        <p:txBody>
          <a:bodyPr>
            <a:normAutofit/>
          </a:bodyPr>
          <a:lstStyle/>
          <a:p>
            <a:endParaRPr lang="fr-FR" dirty="0"/>
          </a:p>
        </p:txBody>
      </p:sp>
      <p:sp>
        <p:nvSpPr>
          <p:cNvPr id="9" name="Rectangle 8"/>
          <p:cNvSpPr/>
          <p:nvPr/>
        </p:nvSpPr>
        <p:spPr>
          <a:xfrm>
            <a:off x="2627784" y="2564904"/>
            <a:ext cx="3974165" cy="923330"/>
          </a:xfrm>
          <a:prstGeom prst="rect">
            <a:avLst/>
          </a:prstGeom>
          <a:noFill/>
        </p:spPr>
        <p:txBody>
          <a:bodyPr wrap="none" lIns="91440" tIns="45720" rIns="91440" bIns="45720">
            <a:spAutoFit/>
          </a:bodyPr>
          <a:lstStyle/>
          <a:p>
            <a:pPr algn="ctr"/>
            <a:r>
              <a:rPr kumimoji="0" lang="fr-FR" sz="5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Lire à l’écran</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7" dur="8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075240" cy="868958"/>
          </a:xfrm>
        </p:spPr>
        <p:txBody>
          <a:bodyPr>
            <a:normAutofit fontScale="90000"/>
          </a:bodyPr>
          <a:lstStyle/>
          <a:p>
            <a:r>
              <a:rPr lang="fr-FR" sz="1800" dirty="0" smtClean="0"/>
              <a:t>Gervais, Bertrand. « Naviguer entre le texte et l’écran. Penser la lecture à l’ère de l’hypertextualité. » </a:t>
            </a:r>
            <a:r>
              <a:rPr lang="fr-FR" sz="1800" i="1" dirty="0" smtClean="0"/>
              <a:t>Les défis de la publication sur le Web : </a:t>
            </a:r>
            <a:r>
              <a:rPr lang="fr-FR" sz="1800" i="1" dirty="0" err="1" smtClean="0"/>
              <a:t>hyperlectures</a:t>
            </a:r>
            <a:r>
              <a:rPr lang="fr-FR" sz="1800" i="1" dirty="0" smtClean="0"/>
              <a:t>, </a:t>
            </a:r>
            <a:r>
              <a:rPr lang="fr-FR" sz="1800" i="1" dirty="0" err="1" smtClean="0"/>
              <a:t>cybertextes</a:t>
            </a:r>
            <a:r>
              <a:rPr lang="fr-FR" sz="1800" i="1" dirty="0" smtClean="0"/>
              <a:t> et méta-éditions</a:t>
            </a:r>
            <a:r>
              <a:rPr lang="fr-FR" sz="1800" dirty="0" smtClean="0"/>
              <a:t>. Ed. Jean-Michel </a:t>
            </a:r>
            <a:r>
              <a:rPr lang="fr-FR" sz="1800" dirty="0" err="1" smtClean="0"/>
              <a:t>Salaün</a:t>
            </a:r>
            <a:r>
              <a:rPr lang="fr-FR" sz="1800" dirty="0" smtClean="0"/>
              <a:t> &amp; Christian </a:t>
            </a:r>
            <a:r>
              <a:rPr lang="fr-FR" sz="1800" dirty="0" err="1" smtClean="0"/>
              <a:t>Vandendorpe</a:t>
            </a:r>
            <a:r>
              <a:rPr lang="fr-FR" sz="1800" dirty="0" smtClean="0"/>
              <a:t>. Villeurbanne: Presses de l’</a:t>
            </a:r>
            <a:r>
              <a:rPr lang="fr-FR" sz="1800" dirty="0" err="1" smtClean="0"/>
              <a:t>Enssib</a:t>
            </a:r>
            <a:r>
              <a:rPr lang="fr-FR" sz="1800" dirty="0" smtClean="0"/>
              <a:t>, 2004. </a:t>
            </a:r>
            <a:endParaRPr lang="fr-FR" sz="1800" dirty="0"/>
          </a:p>
        </p:txBody>
      </p:sp>
      <p:sp>
        <p:nvSpPr>
          <p:cNvPr id="3" name="Espace réservé du contenu 2"/>
          <p:cNvSpPr>
            <a:spLocks noGrp="1"/>
          </p:cNvSpPr>
          <p:nvPr>
            <p:ph idx="1"/>
          </p:nvPr>
        </p:nvSpPr>
        <p:spPr>
          <a:xfrm>
            <a:off x="457200" y="1600201"/>
            <a:ext cx="8147248" cy="3989040"/>
          </a:xfrm>
        </p:spPr>
        <p:txBody>
          <a:bodyPr>
            <a:normAutofit fontScale="92500" lnSpcReduction="20000"/>
          </a:bodyPr>
          <a:lstStyle/>
          <a:p>
            <a:pPr>
              <a:buNone/>
            </a:pPr>
            <a:r>
              <a:rPr lang="fr-FR" dirty="0" smtClean="0"/>
              <a:t>« Naviguer, c’est lire. Rien de plus, mais aussi rien de moins. La lecture n’est pas un acte unique, une constante toujours identique à elle-même, mais une pratique complexe mettant en jeu un ensemble important de variables, qui en déterminent la forme et les fonctions. Elle met en jeu des rapports de manipulation, de compréhension et d’interprétation, des gestes qui se complètent pour assurer la progression à travers les textes, quels qu’en soient leurs particularités ou leurs supports (…). »</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39552" y="548680"/>
            <a:ext cx="7467600" cy="796950"/>
          </a:xfrm>
        </p:spPr>
        <p:txBody>
          <a:bodyPr>
            <a:normAutofit/>
          </a:bodyPr>
          <a:lstStyle/>
          <a:p>
            <a:r>
              <a:rPr lang="en-US" sz="2000" dirty="0" smtClean="0"/>
              <a:t>Archibald, Samuel. </a:t>
            </a:r>
            <a:r>
              <a:rPr lang="en-US" sz="2000" i="1" dirty="0" smtClean="0"/>
              <a:t>Le </a:t>
            </a:r>
            <a:r>
              <a:rPr lang="en-US" sz="2000" i="1" dirty="0" err="1" smtClean="0"/>
              <a:t>texte</a:t>
            </a:r>
            <a:r>
              <a:rPr lang="en-US" sz="2000" i="1" dirty="0" smtClean="0"/>
              <a:t> et la technique, la lecture à </a:t>
            </a:r>
            <a:r>
              <a:rPr lang="en-US" sz="2000" i="1" dirty="0" err="1" smtClean="0"/>
              <a:t>l’heure</a:t>
            </a:r>
            <a:r>
              <a:rPr lang="en-US" sz="2000" i="1" dirty="0" smtClean="0"/>
              <a:t> des </a:t>
            </a:r>
            <a:r>
              <a:rPr lang="en-US" sz="2000" i="1" dirty="0" err="1" smtClean="0"/>
              <a:t>médias</a:t>
            </a:r>
            <a:r>
              <a:rPr lang="en-US" sz="2000" i="1" dirty="0" smtClean="0"/>
              <a:t> </a:t>
            </a:r>
            <a:r>
              <a:rPr lang="en-US" sz="2000" i="1" dirty="0" err="1" smtClean="0"/>
              <a:t>numériques</a:t>
            </a:r>
            <a:r>
              <a:rPr lang="en-US" sz="2000" dirty="0" smtClean="0"/>
              <a:t>. </a:t>
            </a:r>
            <a:r>
              <a:rPr lang="en-US" sz="2000" i="1" dirty="0" smtClean="0"/>
              <a:t>Montréal: </a:t>
            </a:r>
            <a:r>
              <a:rPr lang="en-US" sz="2000" i="1" dirty="0" err="1" smtClean="0"/>
              <a:t>Quartanier</a:t>
            </a:r>
            <a:r>
              <a:rPr lang="en-US" sz="2000" i="1" dirty="0" smtClean="0"/>
              <a:t>, 2009</a:t>
            </a:r>
            <a:r>
              <a:rPr lang="en-US" sz="2000" dirty="0" smtClean="0"/>
              <a:t>, p. 129.</a:t>
            </a:r>
            <a:endParaRPr lang="fr-FR" sz="2000" dirty="0"/>
          </a:p>
        </p:txBody>
      </p:sp>
      <p:sp>
        <p:nvSpPr>
          <p:cNvPr id="6" name="Espace réservé du contenu 5"/>
          <p:cNvSpPr>
            <a:spLocks noGrp="1"/>
          </p:cNvSpPr>
          <p:nvPr>
            <p:ph idx="1"/>
          </p:nvPr>
        </p:nvSpPr>
        <p:spPr>
          <a:xfrm>
            <a:off x="457200" y="1412776"/>
            <a:ext cx="8147248" cy="4104456"/>
          </a:xfrm>
        </p:spPr>
        <p:txBody>
          <a:bodyPr>
            <a:normAutofit lnSpcReduction="10000"/>
          </a:bodyPr>
          <a:lstStyle/>
          <a:p>
            <a:pPr marL="0" indent="0">
              <a:buNone/>
            </a:pPr>
            <a:r>
              <a:rPr lang="fr-FR" dirty="0" smtClean="0"/>
              <a:t>« La manipulation recouvre non seulement le rapport tactile avec les supports médiatiques, mais aussi l’ensemble des activités sensorielles et cognitives requises afin que l’esprit puisse appréhender les signes. Pour fournir une définition théoriquement indéfendable, mais éclairante, disons que </a:t>
            </a:r>
            <a:r>
              <a:rPr lang="fr-FR" i="1" dirty="0" smtClean="0"/>
              <a:t>la</a:t>
            </a:r>
            <a:r>
              <a:rPr lang="fr-FR" dirty="0" smtClean="0"/>
              <a:t> </a:t>
            </a:r>
            <a:r>
              <a:rPr lang="fr-FR" i="1" dirty="0" smtClean="0"/>
              <a:t>manipulation comprend tout ce qui n’est pas sémiotique dans notre rapport aux signes</a:t>
            </a:r>
            <a:r>
              <a:rPr lang="fr-FR"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1"/>
            <a:ext cx="7467600" cy="4752528"/>
          </a:xfrm>
        </p:spPr>
        <p:txBody>
          <a:bodyPr/>
          <a:lstStyle/>
          <a:p>
            <a:endParaRPr lang="fr-FR" dirty="0" smtClean="0"/>
          </a:p>
          <a:p>
            <a:endParaRPr lang="fr-FR" dirty="0" smtClean="0"/>
          </a:p>
          <a:p>
            <a:r>
              <a:rPr lang="fr-FR" dirty="0" smtClean="0"/>
              <a:t>la manipulation subordonnée </a:t>
            </a:r>
          </a:p>
          <a:p>
            <a:r>
              <a:rPr lang="fr-FR" dirty="0" smtClean="0"/>
              <a:t>la manipulation volontaire</a:t>
            </a:r>
          </a:p>
          <a:p>
            <a:r>
              <a:rPr lang="fr-FR" dirty="0" smtClean="0"/>
              <a:t>la manipulation indépendante.</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548680"/>
            <a:ext cx="7467600" cy="796950"/>
          </a:xfrm>
        </p:spPr>
        <p:txBody>
          <a:bodyPr>
            <a:noAutofit/>
          </a:bodyPr>
          <a:lstStyle/>
          <a:p>
            <a:r>
              <a:rPr lang="en-US" sz="2400" dirty="0" smtClean="0"/>
              <a:t>Archibald, Samuel. </a:t>
            </a:r>
            <a:r>
              <a:rPr lang="en-US" sz="2400" i="1" dirty="0" smtClean="0"/>
              <a:t>Le </a:t>
            </a:r>
            <a:r>
              <a:rPr lang="en-US" sz="2400" i="1" dirty="0" err="1" smtClean="0"/>
              <a:t>texte</a:t>
            </a:r>
            <a:r>
              <a:rPr lang="en-US" sz="2400" i="1" dirty="0" smtClean="0"/>
              <a:t> et la technique, la lecture à </a:t>
            </a:r>
            <a:r>
              <a:rPr lang="en-US" sz="2400" i="1" dirty="0" err="1" smtClean="0"/>
              <a:t>l’heure</a:t>
            </a:r>
            <a:r>
              <a:rPr lang="en-US" sz="2400" i="1" dirty="0" smtClean="0"/>
              <a:t> des </a:t>
            </a:r>
            <a:r>
              <a:rPr lang="en-US" sz="2400" i="1" dirty="0" err="1" smtClean="0"/>
              <a:t>médias</a:t>
            </a:r>
            <a:r>
              <a:rPr lang="en-US" sz="2400" i="1" dirty="0" smtClean="0"/>
              <a:t> </a:t>
            </a:r>
            <a:r>
              <a:rPr lang="en-US" sz="2400" i="1" dirty="0" err="1" smtClean="0"/>
              <a:t>numériques</a:t>
            </a:r>
            <a:r>
              <a:rPr lang="en-US" sz="2400" dirty="0" smtClean="0"/>
              <a:t>. </a:t>
            </a:r>
            <a:r>
              <a:rPr lang="en-US" sz="2400" i="1" dirty="0" smtClean="0"/>
              <a:t>Op. cit.</a:t>
            </a:r>
            <a:r>
              <a:rPr lang="en-US" sz="2400" dirty="0" smtClean="0"/>
              <a:t>, p.132-133.</a:t>
            </a:r>
            <a:endParaRPr lang="fr-FR" sz="2400" dirty="0"/>
          </a:p>
        </p:txBody>
      </p:sp>
      <p:sp>
        <p:nvSpPr>
          <p:cNvPr id="6" name="Espace réservé du contenu 5"/>
          <p:cNvSpPr>
            <a:spLocks noGrp="1"/>
          </p:cNvSpPr>
          <p:nvPr>
            <p:ph idx="1"/>
          </p:nvPr>
        </p:nvSpPr>
        <p:spPr>
          <a:xfrm>
            <a:off x="457200" y="1412776"/>
            <a:ext cx="8147248" cy="4104456"/>
          </a:xfrm>
        </p:spPr>
        <p:txBody>
          <a:bodyPr>
            <a:normAutofit fontScale="92500" lnSpcReduction="10000"/>
          </a:bodyPr>
          <a:lstStyle/>
          <a:p>
            <a:pPr marL="0" indent="0">
              <a:buNone/>
            </a:pPr>
            <a:r>
              <a:rPr lang="fr-FR" dirty="0" smtClean="0"/>
              <a:t>« La manipulation demeure subordonnée aussi longtemps que la lecture est en mesure d’intégrer spontanément la matérialité du médium à son activité sémiotique. La manipulation se fait volontaire lorsque la lecture est confrontée à un choix d’ordre manipulatoire, quand le support du texte se met à poser des questions à l’interprétation ou que le lecteur en compréhension se déplace en ses propres termes dans la spatialité du texte. »</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548680"/>
            <a:ext cx="7467600" cy="796950"/>
          </a:xfrm>
        </p:spPr>
        <p:txBody>
          <a:bodyPr>
            <a:normAutofit fontScale="90000"/>
          </a:bodyPr>
          <a:lstStyle/>
          <a:p>
            <a:r>
              <a:rPr lang="fr-FR" sz="2400" dirty="0" smtClean="0"/>
              <a:t>Gervais, Bertrand. </a:t>
            </a:r>
            <a:r>
              <a:rPr lang="fr-FR" sz="2400" i="1" dirty="0" smtClean="0"/>
              <a:t>À l’écoute de la lecture</a:t>
            </a:r>
            <a:r>
              <a:rPr lang="fr-FR" sz="2400" dirty="0" smtClean="0"/>
              <a:t>. Montréal, Québec : VLB, 1993, p. 10. </a:t>
            </a:r>
            <a:endParaRPr lang="fr-FR" sz="2400" dirty="0"/>
          </a:p>
        </p:txBody>
      </p:sp>
      <p:sp>
        <p:nvSpPr>
          <p:cNvPr id="6" name="Espace réservé du contenu 5"/>
          <p:cNvSpPr>
            <a:spLocks noGrp="1"/>
          </p:cNvSpPr>
          <p:nvPr>
            <p:ph idx="1"/>
          </p:nvPr>
        </p:nvSpPr>
        <p:spPr>
          <a:xfrm>
            <a:off x="457200" y="1412776"/>
            <a:ext cx="8147248" cy="4104456"/>
          </a:xfrm>
        </p:spPr>
        <p:txBody>
          <a:bodyPr>
            <a:normAutofit fontScale="92500" lnSpcReduction="20000"/>
          </a:bodyPr>
          <a:lstStyle/>
          <a:p>
            <a:pPr marL="0" indent="36513">
              <a:buNone/>
            </a:pPr>
            <a:r>
              <a:rPr lang="fr-FR" dirty="0" smtClean="0"/>
              <a:t>« Le rapport au texte apparaît comme un travail dont la forme est réglée par le jeu de deux économies. Ce sont les économies de la progression et de la compréhension. Le principe de leur définition est simple, il consiste à remarquer que lire est à la fois progresser dans un texte et le comprendre ; leur jeu repose quant à lui, sur le fait que, selon les mandats du lecteur, l’un ou l’autre geste est privilégié : comprendre plus ou progresser davantage. Ce jeu permet d’établir diverses situations ou régies de lecture. »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2400" dirty="0" err="1" smtClean="0"/>
              <a:t>McLuhan</a:t>
            </a:r>
            <a:r>
              <a:rPr lang="fr-FR" sz="2400" dirty="0" smtClean="0"/>
              <a:t>. </a:t>
            </a:r>
            <a:r>
              <a:rPr lang="fr-FR" sz="2400" i="1" dirty="0" err="1" smtClean="0"/>
              <a:t>Understanding</a:t>
            </a:r>
            <a:r>
              <a:rPr lang="fr-FR" sz="2400" i="1" dirty="0" smtClean="0"/>
              <a:t> Media : The Extensions of Man.</a:t>
            </a:r>
            <a:r>
              <a:rPr lang="fr-FR" sz="2400" dirty="0" smtClean="0"/>
              <a:t> Cambridge et Londres: MIT </a:t>
            </a:r>
            <a:r>
              <a:rPr lang="fr-FR" sz="2400" dirty="0" err="1" smtClean="0"/>
              <a:t>Press</a:t>
            </a:r>
            <a:r>
              <a:rPr lang="fr-FR" sz="2400" dirty="0" smtClean="0"/>
              <a:t>, 1994, p. 7.</a:t>
            </a:r>
            <a:endParaRPr lang="fr-FR" sz="2400" dirty="0"/>
          </a:p>
        </p:txBody>
      </p:sp>
      <p:sp>
        <p:nvSpPr>
          <p:cNvPr id="6" name="Espace réservé du contenu 5"/>
          <p:cNvSpPr>
            <a:spLocks noGrp="1"/>
          </p:cNvSpPr>
          <p:nvPr>
            <p:ph idx="1"/>
          </p:nvPr>
        </p:nvSpPr>
        <p:spPr>
          <a:xfrm>
            <a:off x="457200" y="1340769"/>
            <a:ext cx="7467600" cy="4248472"/>
          </a:xfrm>
        </p:spPr>
        <p:txBody>
          <a:bodyPr>
            <a:normAutofit fontScale="92500" lnSpcReduction="20000"/>
          </a:bodyPr>
          <a:lstStyle/>
          <a:p>
            <a:r>
              <a:rPr lang="en-US" dirty="0" smtClean="0"/>
              <a:t>“In a culture like ours, long accustomed to splitting and dividing all things as a means of control, it is sometimes a bit of a shock to be reminded that, in operational and practical fact, the medium is the message. This is merely to say that the personal and social consequences of any medium - that is, of any extension of ourselves - result from the new scale that is introduced into our affairs by each extension of ourselves, or by any new technology."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9"/>
            <a:ext cx="7467600" cy="4824536"/>
          </a:xfrm>
        </p:spPr>
        <p:txBody>
          <a:bodyPr/>
          <a:lstStyle/>
          <a:p>
            <a:r>
              <a:rPr lang="en-US" dirty="0" smtClean="0"/>
              <a:t>For the “message” of any medium or technology is the change of scale or pace or pattern that it introduces into human affairs. (p.8)</a:t>
            </a:r>
          </a:p>
          <a:p>
            <a:r>
              <a:rPr lang="en-US" dirty="0" smtClean="0"/>
              <a:t>"it is only too typical that the "content" of any medium blinds us to the character of the medium." (p.9)</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548680"/>
            <a:ext cx="7467600" cy="796950"/>
          </a:xfrm>
        </p:spPr>
        <p:txBody>
          <a:bodyPr/>
          <a:lstStyle/>
          <a:p>
            <a:r>
              <a:rPr lang="fr-FR" dirty="0" smtClean="0"/>
              <a:t>L’écran relié</a:t>
            </a:r>
            <a:endParaRPr lang="fr-FR" dirty="0"/>
          </a:p>
        </p:txBody>
      </p:sp>
      <p:sp>
        <p:nvSpPr>
          <p:cNvPr id="6" name="Espace réservé du contenu 5"/>
          <p:cNvSpPr>
            <a:spLocks noGrp="1"/>
          </p:cNvSpPr>
          <p:nvPr>
            <p:ph idx="1"/>
          </p:nvPr>
        </p:nvSpPr>
        <p:spPr>
          <a:xfrm>
            <a:off x="457200" y="1412776"/>
            <a:ext cx="8147248" cy="4104456"/>
          </a:xfrm>
        </p:spPr>
        <p:txBody>
          <a:bodyPr>
            <a:normAutofit/>
          </a:bodyPr>
          <a:lstStyle/>
          <a:p>
            <a:r>
              <a:rPr lang="fr-FR" sz="2800" dirty="0" smtClean="0"/>
              <a:t>«(…) un écran modifiable en temps réel, qui s’appuie sur des technologies d’inscription numériques et permet l’accès aux différents réseaux ». </a:t>
            </a:r>
            <a:r>
              <a:rPr lang="en-US" sz="2800" dirty="0" smtClean="0"/>
              <a:t>Archibald, Samuel. </a:t>
            </a:r>
            <a:r>
              <a:rPr lang="en-US" sz="2800" i="1" dirty="0" smtClean="0"/>
              <a:t>Le </a:t>
            </a:r>
            <a:r>
              <a:rPr lang="en-US" sz="2800" i="1" dirty="0" err="1" smtClean="0"/>
              <a:t>texte</a:t>
            </a:r>
            <a:r>
              <a:rPr lang="en-US" sz="2800" i="1" dirty="0" smtClean="0"/>
              <a:t> et la technique, la lecture à </a:t>
            </a:r>
            <a:r>
              <a:rPr lang="en-US" sz="2800" i="1" dirty="0" err="1" smtClean="0"/>
              <a:t>l’heure</a:t>
            </a:r>
            <a:r>
              <a:rPr lang="en-US" sz="2800" i="1" dirty="0" smtClean="0"/>
              <a:t> des </a:t>
            </a:r>
            <a:r>
              <a:rPr lang="en-US" sz="2800" i="1" dirty="0" err="1" smtClean="0"/>
              <a:t>médias</a:t>
            </a:r>
            <a:r>
              <a:rPr lang="en-US" sz="2800" i="1" dirty="0" smtClean="0"/>
              <a:t> </a:t>
            </a:r>
            <a:r>
              <a:rPr lang="en-US" sz="2800" i="1" dirty="0" err="1" smtClean="0"/>
              <a:t>numériques</a:t>
            </a:r>
            <a:r>
              <a:rPr lang="en-US" sz="2800" dirty="0" smtClean="0"/>
              <a:t>. </a:t>
            </a:r>
            <a:r>
              <a:rPr lang="en-US" sz="2800" i="1" dirty="0" smtClean="0"/>
              <a:t>Montréal: </a:t>
            </a:r>
            <a:r>
              <a:rPr lang="en-US" sz="2800" i="1" dirty="0" err="1" smtClean="0"/>
              <a:t>Quartanier</a:t>
            </a:r>
            <a:r>
              <a:rPr lang="en-US" sz="2800" i="1" dirty="0" smtClean="0"/>
              <a:t>, 2009</a:t>
            </a:r>
            <a:r>
              <a:rPr lang="en-US" sz="2800" dirty="0" smtClean="0"/>
              <a:t>, p. 129.p. 160. </a:t>
            </a:r>
            <a:endParaRPr lang="fr-FR"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Fluidité et stabilité</a:t>
            </a:r>
            <a:endParaRPr lang="fr-FR" dirty="0"/>
          </a:p>
        </p:txBody>
      </p:sp>
      <p:sp>
        <p:nvSpPr>
          <p:cNvPr id="3" name="Espace réservé du contenu 2"/>
          <p:cNvSpPr>
            <a:spLocks noGrp="1"/>
          </p:cNvSpPr>
          <p:nvPr>
            <p:ph idx="1"/>
          </p:nvPr>
        </p:nvSpPr>
        <p:spPr>
          <a:xfrm>
            <a:off x="457200" y="1268761"/>
            <a:ext cx="8075240" cy="4248472"/>
          </a:xfrm>
        </p:spPr>
        <p:txBody>
          <a:bodyPr>
            <a:normAutofit fontScale="55000" lnSpcReduction="20000"/>
          </a:bodyPr>
          <a:lstStyle/>
          <a:p>
            <a:pPr marL="0" indent="0">
              <a:buNone/>
            </a:pPr>
            <a:r>
              <a:rPr lang="fr-FR" dirty="0" smtClean="0"/>
              <a:t>La fluidité est l’état d’un support sur lequel nous avons peu de prise et dont le contenu est perceptible en surface. Le fluide est mouvant, animé par un mouvement dont nous ne contrôlons pas le débit. La fluidité suppose donc une manipulation plus subordonnée et recouvre le premier axe des typologies médiatiques : le défilement temporel de l’oralité et de la linéarité, la transparence relative des signes impliqués par l’immédiateté, la spontanéité de la communication et du spectacle.</a:t>
            </a:r>
          </a:p>
          <a:p>
            <a:pPr marL="0" indent="0">
              <a:buNone/>
            </a:pPr>
            <a:r>
              <a:rPr lang="fr-FR" dirty="0" smtClean="0"/>
              <a:t>La stabilité par opposition, décrit l’état d’un support solide et bien souvent statique. La stabilité permet une meilleur prise, de plus grande possibilités de manipulation volontaire, autant d’avantages qui se paient au prix d’une limitation du mouvement interne : ce que nous gagnons en contrôle sur la matérialité du support stable, nous le perdons en dynamisme, le stable ne se meut pas, il est malléable. Il recoupe le second axe de nos typologies médiatiques : le déploiement spatial de la </a:t>
            </a:r>
            <a:r>
              <a:rPr lang="fr-FR" dirty="0" err="1" smtClean="0"/>
              <a:t>littéracie</a:t>
            </a:r>
            <a:r>
              <a:rPr lang="fr-FR" dirty="0" smtClean="0"/>
              <a:t> et de la tabularité, l’opacité de l’</a:t>
            </a:r>
            <a:r>
              <a:rPr lang="fr-FR" dirty="0" err="1" smtClean="0"/>
              <a:t>hypermédiateté</a:t>
            </a:r>
            <a:r>
              <a:rPr lang="fr-FR" dirty="0" smtClean="0"/>
              <a:t>, l’inscription durable des signes qui permet la transmission et encourage la production du sens.</a:t>
            </a:r>
          </a:p>
          <a:p>
            <a:pPr marL="0" indent="0">
              <a:buNone/>
            </a:pPr>
            <a:r>
              <a:rPr lang="en-US" dirty="0" smtClean="0"/>
              <a:t>Archibald, Samuel. </a:t>
            </a:r>
            <a:r>
              <a:rPr lang="en-US" i="1" dirty="0" smtClean="0"/>
              <a:t>Le </a:t>
            </a:r>
            <a:r>
              <a:rPr lang="en-US" i="1" dirty="0" err="1" smtClean="0"/>
              <a:t>texte</a:t>
            </a:r>
            <a:r>
              <a:rPr lang="en-US" i="1" dirty="0" smtClean="0"/>
              <a:t> et la technique</a:t>
            </a:r>
            <a:r>
              <a:rPr lang="en-US" dirty="0" smtClean="0"/>
              <a:t>. </a:t>
            </a:r>
            <a:r>
              <a:rPr lang="en-US" i="1" dirty="0" smtClean="0"/>
              <a:t>Op. cit.</a:t>
            </a:r>
            <a:r>
              <a:rPr lang="en-US" dirty="0" smtClean="0"/>
              <a:t>, p. 149.</a:t>
            </a:r>
            <a:endParaRPr lang="fr-F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5536" y="548680"/>
            <a:ext cx="7467600" cy="796950"/>
          </a:xfrm>
        </p:spPr>
        <p:txBody>
          <a:bodyPr/>
          <a:lstStyle/>
          <a:p>
            <a:endParaRPr lang="fr-FR" dirty="0"/>
          </a:p>
        </p:txBody>
      </p:sp>
      <p:sp>
        <p:nvSpPr>
          <p:cNvPr id="6" name="Espace réservé du contenu 5"/>
          <p:cNvSpPr>
            <a:spLocks noGrp="1"/>
          </p:cNvSpPr>
          <p:nvPr>
            <p:ph idx="1"/>
          </p:nvPr>
        </p:nvSpPr>
        <p:spPr>
          <a:xfrm>
            <a:off x="457200" y="1412776"/>
            <a:ext cx="8147248" cy="4104456"/>
          </a:xfrm>
        </p:spPr>
        <p:txBody>
          <a:bodyPr>
            <a:normAutofit/>
          </a:bodyPr>
          <a:lstStyle/>
          <a:p>
            <a:endParaRPr lang="fr-FR" dirty="0"/>
          </a:p>
        </p:txBody>
      </p:sp>
      <p:sp>
        <p:nvSpPr>
          <p:cNvPr id="9" name="Rectangle 8"/>
          <p:cNvSpPr/>
          <p:nvPr/>
        </p:nvSpPr>
        <p:spPr>
          <a:xfrm>
            <a:off x="2555776" y="1628800"/>
            <a:ext cx="4114844" cy="2585323"/>
          </a:xfrm>
          <a:prstGeom prst="rect">
            <a:avLst/>
          </a:prstGeom>
          <a:noFill/>
        </p:spPr>
        <p:txBody>
          <a:bodyPr wrap="none" lIns="91440" tIns="45720" rIns="91440" bIns="45720">
            <a:spAutoFit/>
          </a:bodyPr>
          <a:lstStyle/>
          <a:p>
            <a:pPr algn="ctr"/>
            <a:r>
              <a:rPr kumimoji="0" lang="fr-FR" sz="5400" b="1" i="0" u="none" strike="noStrike" kern="1200" cap="none" spc="0" normalizeH="0" baseline="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Hypertextes</a:t>
            </a:r>
            <a:r>
              <a:rPr kumimoji="0" lang="fr-FR" sz="5400" b="1" i="0" u="none" strike="noStrike" kern="1200" cap="none" spc="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a:t>
            </a:r>
          </a:p>
          <a:p>
            <a:pPr algn="ctr"/>
            <a:r>
              <a:rPr kumimoji="0" lang="fr-FR" sz="5400" b="1" i="0" u="none" strike="noStrike" kern="1200" cap="none" spc="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Et</a:t>
            </a:r>
          </a:p>
          <a:p>
            <a:pPr algn="ctr"/>
            <a:r>
              <a:rPr kumimoji="0" lang="fr-FR" sz="5400" b="1" i="0" u="none" strike="noStrike" kern="1200" cap="none" spc="0" normalizeH="0"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mj-lt"/>
                <a:ea typeface="+mj-ea"/>
                <a:cs typeface="+mj-cs"/>
              </a:rPr>
              <a:t> hypermédias</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Littérature numérique</a:t>
            </a:r>
            <a:endParaRPr lang="fr-FR" dirty="0"/>
          </a:p>
        </p:txBody>
      </p:sp>
      <p:sp>
        <p:nvSpPr>
          <p:cNvPr id="3" name="Espace réservé du contenu 2"/>
          <p:cNvSpPr>
            <a:spLocks noGrp="1"/>
          </p:cNvSpPr>
          <p:nvPr>
            <p:ph idx="1"/>
          </p:nvPr>
        </p:nvSpPr>
        <p:spPr/>
        <p:txBody>
          <a:bodyPr>
            <a:normAutofit fontScale="92500"/>
          </a:bodyPr>
          <a:lstStyle/>
          <a:p>
            <a:r>
              <a:rPr lang="fr-FR" dirty="0" smtClean="0"/>
              <a:t>« toute forme narrative ou poétique qui utilise le dispositif informatique comme médium et met en œuvre une ou plusieurs propriétés spécifiques à ce médium. »</a:t>
            </a:r>
          </a:p>
          <a:p>
            <a:pPr>
              <a:buNone/>
            </a:pPr>
            <a:r>
              <a:rPr lang="fr-FR" dirty="0" smtClean="0"/>
              <a:t>Philippe </a:t>
            </a:r>
            <a:r>
              <a:rPr lang="fr-FR" dirty="0" err="1" smtClean="0"/>
              <a:t>Bootz</a:t>
            </a:r>
            <a:r>
              <a:rPr lang="fr-FR" dirty="0" smtClean="0"/>
              <a:t>, « Qu’est ce que la littérature numérique? », </a:t>
            </a:r>
            <a:r>
              <a:rPr lang="fr-FR" i="1" dirty="0" smtClean="0"/>
              <a:t>olats.org, </a:t>
            </a:r>
            <a:r>
              <a:rPr lang="fr-FR" i="1" dirty="0" err="1" smtClean="0"/>
              <a:t>Dec</a:t>
            </a:r>
            <a:r>
              <a:rPr lang="fr-FR" i="1" dirty="0" smtClean="0"/>
              <a:t> 2006, </a:t>
            </a:r>
            <a:r>
              <a:rPr lang="fr-FR" dirty="0" smtClean="0">
                <a:hlinkClick r:id="rId2"/>
              </a:rPr>
              <a:t>http://www.olats.org/livresetudes/basiques/litteraturenumerique/1_basiquesLN.php</a:t>
            </a:r>
            <a:r>
              <a:rPr lang="fr-FR" dirty="0" smtClean="0"/>
              <a:t> </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79"/>
            <a:ext cx="3754760" cy="5328593"/>
          </a:xfrm>
        </p:spPr>
        <p:txBody>
          <a:bodyPr/>
          <a:lstStyle/>
          <a:p>
            <a:r>
              <a:rPr lang="fr-FR" dirty="0" smtClean="0"/>
              <a:t>1965, </a:t>
            </a:r>
            <a:r>
              <a:rPr lang="fr-FR" dirty="0" err="1" smtClean="0"/>
              <a:t>Xanadu</a:t>
            </a:r>
            <a:r>
              <a:rPr lang="fr-FR" dirty="0" smtClean="0"/>
              <a:t>, </a:t>
            </a:r>
            <a:r>
              <a:rPr lang="fr-FR" dirty="0" err="1" smtClean="0"/>
              <a:t>Theodor</a:t>
            </a:r>
            <a:r>
              <a:rPr lang="fr-FR" dirty="0" smtClean="0"/>
              <a:t> Nelson</a:t>
            </a:r>
          </a:p>
          <a:p>
            <a:endParaRPr lang="fr-FR" dirty="0" smtClean="0"/>
          </a:p>
          <a:p>
            <a:endParaRPr lang="fr-FR" dirty="0"/>
          </a:p>
        </p:txBody>
      </p:sp>
      <p:sp>
        <p:nvSpPr>
          <p:cNvPr id="4" name="Espace réservé du contenu 2"/>
          <p:cNvSpPr txBox="1">
            <a:spLocks/>
          </p:cNvSpPr>
          <p:nvPr/>
        </p:nvSpPr>
        <p:spPr>
          <a:xfrm>
            <a:off x="4572000" y="548680"/>
            <a:ext cx="4042792" cy="5472608"/>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fr-FR" sz="3000" b="0" i="0" u="none" strike="noStrike" kern="1200" cap="none" spc="0" normalizeH="0" baseline="0" noProof="0" dirty="0" smtClean="0">
                <a:ln>
                  <a:noFill/>
                </a:ln>
                <a:solidFill>
                  <a:schemeClr val="tx1"/>
                </a:solidFill>
                <a:effectLst/>
                <a:uLnTx/>
                <a:uFillTx/>
                <a:latin typeface="+mn-lt"/>
                <a:ea typeface="+mn-ea"/>
                <a:cs typeface="+mn-cs"/>
              </a:rPr>
              <a:t>1945 </a:t>
            </a:r>
            <a:r>
              <a:rPr kumimoji="0" lang="fr-FR" sz="3000" b="0" i="0" u="none" strike="noStrike" kern="1200" cap="none" spc="0" normalizeH="0" baseline="0" noProof="0" dirty="0" err="1" smtClean="0">
                <a:ln>
                  <a:noFill/>
                </a:ln>
                <a:solidFill>
                  <a:schemeClr val="tx1"/>
                </a:solidFill>
                <a:effectLst/>
                <a:uLnTx/>
                <a:uFillTx/>
                <a:latin typeface="+mn-lt"/>
                <a:ea typeface="+mn-ea"/>
                <a:cs typeface="+mn-cs"/>
              </a:rPr>
              <a:t>Vannevar</a:t>
            </a:r>
            <a:r>
              <a:rPr kumimoji="0" lang="fr-FR" sz="3000" b="0" i="0" u="none" strike="noStrike" kern="1200" cap="none" spc="0" normalizeH="0" baseline="0" noProof="0" dirty="0" smtClean="0">
                <a:ln>
                  <a:noFill/>
                </a:ln>
                <a:solidFill>
                  <a:schemeClr val="tx1"/>
                </a:solidFill>
                <a:effectLst/>
                <a:uLnTx/>
                <a:uFillTx/>
                <a:latin typeface="+mn-lt"/>
                <a:ea typeface="+mn-ea"/>
                <a:cs typeface="+mn-cs"/>
              </a:rPr>
              <a:t> Bush, « As </a:t>
            </a:r>
            <a:r>
              <a:rPr kumimoji="0" lang="fr-FR" sz="3000" b="0" i="0" u="none" strike="noStrike" kern="1200" cap="none" spc="0" normalizeH="0" baseline="0" noProof="0" dirty="0" err="1" smtClean="0">
                <a:ln>
                  <a:noFill/>
                </a:ln>
                <a:solidFill>
                  <a:schemeClr val="tx1"/>
                </a:solidFill>
                <a:effectLst/>
                <a:uLnTx/>
                <a:uFillTx/>
                <a:latin typeface="+mn-lt"/>
                <a:ea typeface="+mn-ea"/>
                <a:cs typeface="+mn-cs"/>
              </a:rPr>
              <a:t>We</a:t>
            </a:r>
            <a:r>
              <a:rPr kumimoji="0" lang="fr-FR" sz="3000" b="0" i="0" u="none" strike="noStrike" kern="1200" cap="none" spc="0" normalizeH="0" baseline="0" noProof="0" dirty="0" smtClean="0">
                <a:ln>
                  <a:noFill/>
                </a:ln>
                <a:solidFill>
                  <a:schemeClr val="tx1"/>
                </a:solidFill>
                <a:effectLst/>
                <a:uLnTx/>
                <a:uFillTx/>
                <a:latin typeface="+mn-lt"/>
                <a:ea typeface="+mn-ea"/>
                <a:cs typeface="+mn-cs"/>
              </a:rPr>
              <a:t> May </a:t>
            </a:r>
            <a:r>
              <a:rPr kumimoji="0" lang="fr-FR" sz="3000" b="0" i="0" u="none" strike="noStrike" kern="1200" cap="none" spc="0" normalizeH="0" baseline="0" noProof="0" dirty="0" err="1" smtClean="0">
                <a:ln>
                  <a:noFill/>
                </a:ln>
                <a:solidFill>
                  <a:schemeClr val="tx1"/>
                </a:solidFill>
                <a:effectLst/>
                <a:uLnTx/>
                <a:uFillTx/>
                <a:latin typeface="+mn-lt"/>
                <a:ea typeface="+mn-ea"/>
                <a:cs typeface="+mn-cs"/>
              </a:rPr>
              <a:t>Think</a:t>
            </a:r>
            <a:r>
              <a:rPr kumimoji="0" lang="fr-FR" sz="3000" b="0" i="0" u="none" strike="noStrike" kern="1200" cap="none" spc="0" normalizeH="0" baseline="0" noProof="0" dirty="0" smtClean="0">
                <a:ln>
                  <a:noFill/>
                </a:ln>
                <a:solidFill>
                  <a:schemeClr val="tx1"/>
                </a:solidFill>
                <a:effectLst/>
                <a:uLnTx/>
                <a:uFillTx/>
                <a:latin typeface="+mn-lt"/>
                <a:ea typeface="+mn-ea"/>
                <a:cs typeface="+mn-cs"/>
              </a:rPr>
              <a:t> », le </a:t>
            </a:r>
            <a:r>
              <a:rPr kumimoji="0" lang="fr-FR" sz="3000" b="0" i="1" u="none" strike="noStrike" kern="1200" cap="none" spc="0" normalizeH="0" baseline="0" noProof="0" dirty="0" err="1" smtClean="0">
                <a:ln>
                  <a:noFill/>
                </a:ln>
                <a:solidFill>
                  <a:schemeClr val="tx1"/>
                </a:solidFill>
                <a:effectLst/>
                <a:uLnTx/>
                <a:uFillTx/>
                <a:latin typeface="+mn-lt"/>
                <a:ea typeface="+mn-ea"/>
                <a:cs typeface="+mn-cs"/>
              </a:rPr>
              <a:t>Memex</a:t>
            </a:r>
            <a:r>
              <a:rPr kumimoji="0" lang="fr-FR" sz="30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000" b="0" i="1" u="none" strike="noStrike" kern="1200" cap="none" spc="0" normalizeH="0" baseline="0" noProof="0" dirty="0" smtClean="0">
                <a:ln>
                  <a:noFill/>
                </a:ln>
                <a:solidFill>
                  <a:schemeClr val="tx1"/>
                </a:solidFill>
                <a:effectLst/>
                <a:uLnTx/>
                <a:uFillTx/>
                <a:latin typeface="+mn-lt"/>
                <a:ea typeface="+mn-ea"/>
                <a:cs typeface="+mn-cs"/>
              </a:rPr>
              <a:t>Memory</a:t>
            </a:r>
            <a:r>
              <a:rPr kumimoji="0" lang="fr-FR" sz="3000" b="0" i="0" u="none" strike="noStrike" kern="1200" cap="none" spc="0" normalizeH="0" baseline="0" noProof="0" dirty="0" smtClean="0">
                <a:ln>
                  <a:noFill/>
                </a:ln>
                <a:solidFill>
                  <a:schemeClr val="tx1"/>
                </a:solidFill>
                <a:effectLst/>
                <a:uLnTx/>
                <a:uFillTx/>
                <a:latin typeface="+mn-lt"/>
                <a:ea typeface="+mn-ea"/>
                <a:cs typeface="+mn-cs"/>
              </a:rPr>
              <a:t> </a:t>
            </a:r>
            <a:r>
              <a:rPr kumimoji="0" lang="fr-FR" sz="3000" b="0" i="1" u="none" strike="noStrike" kern="1200" cap="none" spc="0" normalizeH="0" baseline="0" noProof="0" dirty="0" err="1" smtClean="0">
                <a:ln>
                  <a:noFill/>
                </a:ln>
                <a:solidFill>
                  <a:schemeClr val="tx1"/>
                </a:solidFill>
                <a:effectLst/>
                <a:uLnTx/>
                <a:uFillTx/>
                <a:latin typeface="+mn-lt"/>
                <a:ea typeface="+mn-ea"/>
                <a:cs typeface="+mn-cs"/>
              </a:rPr>
              <a:t>extender</a:t>
            </a:r>
            <a:r>
              <a:rPr kumimoji="0" lang="fr-FR" sz="3000" b="0" i="0" u="none" strike="noStrike" kern="1200" cap="none" spc="0" normalizeH="0" baseline="0" noProof="0" dirty="0" smtClean="0">
                <a:ln>
                  <a:noFill/>
                </a:ln>
                <a:solidFill>
                  <a:schemeClr val="tx1"/>
                </a:solidFill>
                <a:effectLst/>
                <a:uLnTx/>
                <a:uFillTx/>
                <a:latin typeface="+mn-lt"/>
                <a:ea typeface="+mn-ea"/>
                <a:cs typeface="+mn-cs"/>
              </a:rPr>
              <a:t>.</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17410" name="Picture 2" descr="http://www.kerryr.net/images/pioneers/gallery/bush2_lg.jpg"/>
          <p:cNvPicPr>
            <a:picLocks noChangeAspect="1" noChangeArrowheads="1"/>
          </p:cNvPicPr>
          <p:nvPr/>
        </p:nvPicPr>
        <p:blipFill>
          <a:blip r:embed="rId2" cstate="print"/>
          <a:srcRect/>
          <a:stretch>
            <a:fillRect/>
          </a:stretch>
        </p:blipFill>
        <p:spPr bwMode="auto">
          <a:xfrm>
            <a:off x="5580112" y="2564904"/>
            <a:ext cx="2088232" cy="3083136"/>
          </a:xfrm>
          <a:prstGeom prst="rect">
            <a:avLst/>
          </a:prstGeom>
          <a:noFill/>
        </p:spPr>
      </p:pic>
      <p:pic>
        <p:nvPicPr>
          <p:cNvPr id="17412" name="Picture 4" descr="File:Ted Nelson.jpg"/>
          <p:cNvPicPr>
            <a:picLocks noChangeAspect="1" noChangeArrowheads="1"/>
          </p:cNvPicPr>
          <p:nvPr/>
        </p:nvPicPr>
        <p:blipFill>
          <a:blip r:embed="rId3" cstate="print"/>
          <a:srcRect/>
          <a:stretch>
            <a:fillRect/>
          </a:stretch>
        </p:blipFill>
        <p:spPr bwMode="auto">
          <a:xfrm>
            <a:off x="1043608" y="2060848"/>
            <a:ext cx="2304256" cy="345638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712</TotalTime>
  <Words>836</Words>
  <Application>Microsoft Office PowerPoint</Application>
  <PresentationFormat>Affichage à l'écran (4:3)</PresentationFormat>
  <Paragraphs>59</Paragraphs>
  <Slides>25</Slides>
  <Notes>0</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Technique</vt:lpstr>
      <vt:lpstr>L’écrit à l’Écran</vt:lpstr>
      <vt:lpstr>Diapositive 2</vt:lpstr>
      <vt:lpstr>McLuhan. Understanding Media : The Extensions of Man. Cambridge et Londres: MIT Press, 1994, p. 7.</vt:lpstr>
      <vt:lpstr>Diapositive 4</vt:lpstr>
      <vt:lpstr>L’écran relié</vt:lpstr>
      <vt:lpstr>Fluidité et stabilité</vt:lpstr>
      <vt:lpstr>Diapositive 7</vt:lpstr>
      <vt:lpstr>Littérature numérique</vt:lpstr>
      <vt:lpstr>Diapositive 9</vt:lpstr>
      <vt:lpstr>Hypertexte</vt:lpstr>
      <vt:lpstr>Diapositive 11</vt:lpstr>
      <vt:lpstr>Diapositive 12</vt:lpstr>
      <vt:lpstr> Griot, Fred (2007) plateau. quelque chose d'autre que de la littérature. En ligne: http://www.fgriot.net/txt/plateau/plateau.php (consulté le 24 novembre 2009)</vt:lpstr>
      <vt:lpstr>Aarseth, Espen J. Cybertext  : Perspectives on Ergodic Literature. Baltimore (Md.); Londres : J. Hopkins, 1997, p. 15.</vt:lpstr>
      <vt:lpstr>Katherine N. Hayles</vt:lpstr>
      <vt:lpstr>Hayles, Katherine N.. “Print Is Flat, Code Is Deep : The Importance of Media-Specific Analysis”. Poetics Today 25.1, 2004, p. 67.</vt:lpstr>
      <vt:lpstr>Hayles, Katherine N..Writing Machines. Op. cit., p. 25.</vt:lpstr>
      <vt:lpstr>Hayles, Katherine N.. “Print Is Flat, Code Is Deep : The Importance of Media-Specific Analysis”. Op. cit., p. 72.</vt:lpstr>
      <vt:lpstr>Archibald, Samuel. Le texte et la technique, la lecture à l’heure des médias numériques. Montréal: Quartanier, 2009, p. 89-90.</vt:lpstr>
      <vt:lpstr>Diapositive 20</vt:lpstr>
      <vt:lpstr>Gervais, Bertrand. « Naviguer entre le texte et l’écran. Penser la lecture à l’ère de l’hypertextualité. » Les défis de la publication sur le Web : hyperlectures, cybertextes et méta-éditions. Ed. Jean-Michel Salaün &amp; Christian Vandendorpe. Villeurbanne: Presses de l’Enssib, 2004. </vt:lpstr>
      <vt:lpstr>Archibald, Samuel. Le texte et la technique, la lecture à l’heure des médias numériques. Montréal: Quartanier, 2009, p. 129.</vt:lpstr>
      <vt:lpstr>Diapositive 23</vt:lpstr>
      <vt:lpstr>Archibald, Samuel. Le texte et la technique, la lecture à l’heure des médias numériques. Op. cit., p.132-133.</vt:lpstr>
      <vt:lpstr>Gervais, Bertrand. À l’écoute de la lecture. Montréal, Québec : VLB, 1993, p. 10.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Anais</dc:creator>
  <cp:lastModifiedBy>Anais</cp:lastModifiedBy>
  <cp:revision>79</cp:revision>
  <dcterms:created xsi:type="dcterms:W3CDTF">2012-10-04T14:46:57Z</dcterms:created>
  <dcterms:modified xsi:type="dcterms:W3CDTF">2012-10-10T11:21:36Z</dcterms:modified>
</cp:coreProperties>
</file>